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7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3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4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7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9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5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647DB-2060-4DB2-9FC8-DCEF391F751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8A7A5-5840-4C73-8AF8-8DEBE2D8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si_Alimi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en.wikipedia.org/wiki/Nicola_Adam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Bayard_Rustin" TargetMode="External"/><Relationship Id="rId5" Type="http://schemas.openxmlformats.org/officeDocument/2006/relationships/hyperlink" Target="http://en.wikipedia.org/wiki/Angela_Davis" TargetMode="External"/><Relationship Id="rId4" Type="http://schemas.openxmlformats.org/officeDocument/2006/relationships/hyperlink" Target="http://en.wikipedia.org/wiki/James_Baldwin_(writer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xO3Dco5Odq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bc.co.uk/programmes/b06mbbh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oetryfoundation.org/poets/claude-mckay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Young, Gifted and Gay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048000"/>
          </a:xfrm>
        </p:spPr>
        <p:txBody>
          <a:bodyPr>
            <a:normAutofit fontScale="62500" lnSpcReduction="20000"/>
          </a:bodyPr>
          <a:lstStyle/>
          <a:p>
            <a:pPr algn="l" fontAlgn="base"/>
            <a:r>
              <a:rPr lang="en-GB" dirty="0" smtClean="0"/>
              <a:t>All will:</a:t>
            </a:r>
            <a:endParaRPr lang="en-GB" dirty="0"/>
          </a:p>
          <a:p>
            <a:pPr algn="l" fontAlgn="base"/>
            <a:r>
              <a:rPr lang="en-GB" dirty="0"/>
              <a:t>Recognise there are black people who are </a:t>
            </a:r>
            <a:r>
              <a:rPr lang="en-GB" dirty="0" smtClean="0"/>
              <a:t>Lesbian, Gay, Bisexual or Trans+</a:t>
            </a:r>
            <a:r>
              <a:rPr lang="en-GB" dirty="0"/>
              <a:t> </a:t>
            </a:r>
          </a:p>
          <a:p>
            <a:pPr algn="l" fontAlgn="base"/>
            <a:r>
              <a:rPr lang="en-GB" dirty="0"/>
              <a:t>That it is not a new </a:t>
            </a:r>
            <a:r>
              <a:rPr lang="en-GB" dirty="0" smtClean="0"/>
              <a:t>phenomenon</a:t>
            </a:r>
            <a:r>
              <a:rPr lang="en-GB" dirty="0"/>
              <a:t> </a:t>
            </a:r>
          </a:p>
          <a:p>
            <a:pPr algn="l" fontAlgn="base"/>
            <a:r>
              <a:rPr lang="en-GB" dirty="0" smtClean="0"/>
              <a:t>Most will: That </a:t>
            </a:r>
            <a:r>
              <a:rPr lang="en-GB" dirty="0"/>
              <a:t>many black gay men have been </a:t>
            </a:r>
            <a:r>
              <a:rPr lang="en-GB" dirty="0">
                <a:solidFill>
                  <a:schemeClr val="tx1"/>
                </a:solidFill>
              </a:rPr>
              <a:t>challenging racism as well as homophobia</a:t>
            </a:r>
            <a:r>
              <a:rPr lang="en-GB" dirty="0"/>
              <a:t> </a:t>
            </a:r>
          </a:p>
          <a:p>
            <a:pPr algn="l" fontAlgn="base"/>
            <a:r>
              <a:rPr lang="en-GB" dirty="0" smtClean="0"/>
              <a:t>That poetry </a:t>
            </a:r>
            <a:r>
              <a:rPr lang="en-GB" dirty="0"/>
              <a:t>and song is a powerful way to </a:t>
            </a:r>
            <a:r>
              <a:rPr lang="en-GB" dirty="0">
                <a:solidFill>
                  <a:schemeClr val="tx1"/>
                </a:solidFill>
              </a:rPr>
              <a:t>educate out prejudice </a:t>
            </a:r>
            <a:endParaRPr lang="en-GB" dirty="0" smtClean="0">
              <a:solidFill>
                <a:schemeClr val="tx1"/>
              </a:solidFill>
            </a:endParaRPr>
          </a:p>
          <a:p>
            <a:pPr algn="l" fontAlgn="base"/>
            <a:r>
              <a:rPr lang="en-GB" dirty="0" smtClean="0"/>
              <a:t>Some will:</a:t>
            </a:r>
          </a:p>
          <a:p>
            <a:pPr algn="l" fontAlgn="base"/>
            <a:r>
              <a:rPr lang="en-GB" dirty="0" smtClean="0"/>
              <a:t>Recognise that this is an example of </a:t>
            </a:r>
            <a:r>
              <a:rPr lang="en-GB" dirty="0" err="1" smtClean="0">
                <a:solidFill>
                  <a:schemeClr val="tx1"/>
                </a:solidFill>
              </a:rPr>
              <a:t>intersectionality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Write down three things that you have learned today. Compare your answers with others in a group/class</a:t>
            </a:r>
            <a:endParaRPr lang="en-GB" dirty="0"/>
          </a:p>
        </p:txBody>
      </p:sp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7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Choose and research one of the following people and write a short biography of them: </a:t>
            </a:r>
            <a:r>
              <a:rPr lang="en-GB" dirty="0">
                <a:hlinkClick r:id="rId2"/>
              </a:rPr>
              <a:t>Nicola Adams MBE</a:t>
            </a:r>
            <a:r>
              <a:rPr lang="en-GB" dirty="0"/>
              <a:t> (1982-) British Boxer and Olympic </a:t>
            </a:r>
            <a:r>
              <a:rPr lang="en-GB" dirty="0" smtClean="0"/>
              <a:t>medallist; </a:t>
            </a:r>
            <a:r>
              <a:rPr lang="en-GB" dirty="0" err="1" smtClean="0">
                <a:hlinkClick r:id="rId3"/>
              </a:rPr>
              <a:t>Bisi</a:t>
            </a:r>
            <a:r>
              <a:rPr lang="en-GB" dirty="0" smtClean="0">
                <a:hlinkClick r:id="rId3"/>
              </a:rPr>
              <a:t> </a:t>
            </a:r>
            <a:r>
              <a:rPr lang="en-GB" dirty="0" err="1">
                <a:hlinkClick r:id="rId3"/>
              </a:rPr>
              <a:t>Alimi</a:t>
            </a:r>
            <a:r>
              <a:rPr lang="en-GB" dirty="0">
                <a:hlinkClick r:id="rId3"/>
              </a:rPr>
              <a:t> </a:t>
            </a:r>
            <a:r>
              <a:rPr lang="en-GB" dirty="0"/>
              <a:t>(1975-), activist and campaigner; first (and so far last) man to come out on Nigerian </a:t>
            </a:r>
            <a:r>
              <a:rPr lang="en-GB" dirty="0" smtClean="0"/>
              <a:t>TV; </a:t>
            </a:r>
            <a:r>
              <a:rPr lang="en-GB" dirty="0">
                <a:hlinkClick r:id="rId4"/>
              </a:rPr>
              <a:t>James Baldwin</a:t>
            </a:r>
            <a:r>
              <a:rPr lang="en-GB" dirty="0"/>
              <a:t> (1924 – 1987), writer and Civil Rights </a:t>
            </a:r>
            <a:r>
              <a:rPr lang="en-GB" dirty="0" smtClean="0"/>
              <a:t>activist; </a:t>
            </a:r>
            <a:r>
              <a:rPr lang="en-GB" dirty="0">
                <a:hlinkClick r:id="rId5"/>
              </a:rPr>
              <a:t>Angela Davies</a:t>
            </a:r>
            <a:r>
              <a:rPr lang="en-GB" dirty="0"/>
              <a:t> (1944 – ), Civil Rights </a:t>
            </a:r>
            <a:r>
              <a:rPr lang="en-GB" dirty="0" smtClean="0"/>
              <a:t>activist; </a:t>
            </a:r>
            <a:r>
              <a:rPr lang="en-GB" dirty="0">
                <a:hlinkClick r:id="rId6"/>
              </a:rPr>
              <a:t>Bayard Rustin</a:t>
            </a:r>
            <a:r>
              <a:rPr lang="en-GB" dirty="0"/>
              <a:t> (1912 – 1987), Civil Rights activist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8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Listen to Something Inside, by </a:t>
            </a:r>
            <a:r>
              <a:rPr lang="en-GB" dirty="0" err="1" smtClean="0"/>
              <a:t>Labi</a:t>
            </a:r>
            <a:r>
              <a:rPr lang="en-GB" dirty="0" smtClean="0"/>
              <a:t> </a:t>
            </a:r>
            <a:r>
              <a:rPr lang="en-GB" dirty="0" err="1" smtClean="0"/>
              <a:t>Siffre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https://www.youtube.com/watch?v=xO3Dco5OdqE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9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 in small groups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 smtClean="0"/>
              <a:t>Look at the song lyrics</a:t>
            </a:r>
            <a:r>
              <a:rPr lang="en-GB" dirty="0"/>
              <a:t>  </a:t>
            </a:r>
          </a:p>
          <a:p>
            <a:pPr fontAlgn="base"/>
            <a:r>
              <a:rPr lang="en-GB" dirty="0" smtClean="0"/>
              <a:t>What does the song mean to you?</a:t>
            </a:r>
            <a:r>
              <a:rPr lang="en-GB" dirty="0"/>
              <a:t> </a:t>
            </a:r>
          </a:p>
          <a:p>
            <a:pPr fontAlgn="base"/>
            <a:r>
              <a:rPr lang="en-GB" dirty="0"/>
              <a:t>What do </a:t>
            </a:r>
            <a:r>
              <a:rPr lang="en-GB" dirty="0" smtClean="0"/>
              <a:t>you </a:t>
            </a:r>
            <a:r>
              <a:rPr lang="en-GB" dirty="0"/>
              <a:t>feel about the </a:t>
            </a:r>
            <a:r>
              <a:rPr lang="en-GB" dirty="0" smtClean="0"/>
              <a:t>song?</a:t>
            </a:r>
            <a:r>
              <a:rPr lang="en-GB" dirty="0"/>
              <a:t>  </a:t>
            </a:r>
          </a:p>
          <a:p>
            <a:endParaRPr lang="en-GB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7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89025"/>
          </a:xfrm>
        </p:spPr>
        <p:txBody>
          <a:bodyPr/>
          <a:lstStyle/>
          <a:p>
            <a:r>
              <a:rPr lang="en-GB" dirty="0" smtClean="0"/>
              <a:t>Now read this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352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dirty="0"/>
              <a:t>British musician </a:t>
            </a:r>
            <a:r>
              <a:rPr lang="en-GB" dirty="0" err="1"/>
              <a:t>Labi</a:t>
            </a:r>
            <a:r>
              <a:rPr lang="en-GB" dirty="0"/>
              <a:t> </a:t>
            </a:r>
            <a:r>
              <a:rPr lang="en-GB" dirty="0" err="1"/>
              <a:t>Siffre</a:t>
            </a:r>
            <a:r>
              <a:rPr lang="en-GB" dirty="0"/>
              <a:t> has revealed that he wrote famous Anti-Apartheid anthem ‘Something Inside So Strong’ about his experiences as a gay man.</a:t>
            </a:r>
          </a:p>
          <a:p>
            <a:pPr algn="l"/>
            <a:r>
              <a:rPr lang="en-GB" dirty="0"/>
              <a:t>The singer rose to fame in the 1970s, and is known for penning ‘(Something Inside) So Strong’ while apartheid was in effect in South Africa.</a:t>
            </a:r>
          </a:p>
          <a:p>
            <a:pPr algn="l"/>
            <a:r>
              <a:rPr lang="en-GB" dirty="0"/>
              <a:t>The song was adopted by the anti-apartheid movement as a rallying anthem, for its lyrics including: “The farther you take my rights away the faster I will run/ You can deny me, you can decide to turn your face away.”</a:t>
            </a:r>
          </a:p>
          <a:p>
            <a:pPr algn="l"/>
            <a:r>
              <a:rPr lang="en-GB" dirty="0"/>
              <a:t>However, the singer revealed to the </a:t>
            </a:r>
            <a:r>
              <a:rPr lang="en-GB" dirty="0">
                <a:hlinkClick r:id="rId2"/>
              </a:rPr>
              <a:t>Radio 4’s Today Show</a:t>
            </a:r>
            <a:r>
              <a:rPr lang="en-GB" dirty="0"/>
              <a:t> that the song was actually inspired by his experiences as a gay men</a:t>
            </a:r>
            <a:r>
              <a:rPr lang="en-GB" dirty="0" smtClean="0"/>
              <a:t>.</a:t>
            </a:r>
          </a:p>
          <a:p>
            <a:pPr algn="l"/>
            <a:r>
              <a:rPr lang="en-GB" dirty="0" smtClean="0"/>
              <a:t>From: </a:t>
            </a:r>
            <a:r>
              <a:rPr lang="en-GB" dirty="0" err="1" smtClean="0"/>
              <a:t>PinkNews</a:t>
            </a:r>
            <a:r>
              <a:rPr lang="en-GB" dirty="0" smtClean="0"/>
              <a:t> 2015</a:t>
            </a:r>
            <a:endParaRPr lang="en-GB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 fontAlgn="base"/>
            <a:r>
              <a:rPr lang="en-GB" dirty="0"/>
              <a:t>What do </a:t>
            </a:r>
            <a:r>
              <a:rPr lang="en-GB" dirty="0" smtClean="0"/>
              <a:t>you </a:t>
            </a:r>
            <a:r>
              <a:rPr lang="en-GB" dirty="0"/>
              <a:t>think about it </a:t>
            </a:r>
            <a:r>
              <a:rPr lang="en-GB" dirty="0" smtClean="0"/>
              <a:t>now?</a:t>
            </a:r>
            <a:r>
              <a:rPr lang="en-GB" dirty="0"/>
              <a:t> </a:t>
            </a:r>
          </a:p>
          <a:p>
            <a:pPr algn="l" fontAlgn="base"/>
            <a:r>
              <a:rPr lang="en-GB" dirty="0"/>
              <a:t>Any surprises </a:t>
            </a:r>
            <a:r>
              <a:rPr lang="en-GB" dirty="0" smtClean="0"/>
              <a:t>?</a:t>
            </a:r>
          </a:p>
          <a:p>
            <a:pPr algn="l" fontAlgn="base"/>
            <a:r>
              <a:rPr lang="en-GB" dirty="0" smtClean="0"/>
              <a:t>Has your opinion of the song changed?</a:t>
            </a:r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9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GB" b="1" dirty="0"/>
              <a:t>If We Must Die</a:t>
            </a:r>
            <a:br>
              <a:rPr lang="en-GB" b="1" dirty="0"/>
            </a:br>
            <a:r>
              <a:rPr lang="en-GB" cap="all" dirty="0"/>
              <a:t>BY </a:t>
            </a:r>
            <a:r>
              <a:rPr lang="en-GB" u="sng" cap="all" dirty="0">
                <a:hlinkClick r:id="rId2"/>
              </a:rPr>
              <a:t>CLAUDE MCKAY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819400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If we must die, let it not be like hogs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Hunted and penned in an inglorious spot,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While round us bark the mad and hungry dogs,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Making their mock at our </a:t>
            </a:r>
            <a:r>
              <a:rPr lang="en-GB" dirty="0" err="1">
                <a:solidFill>
                  <a:schemeClr val="tx1"/>
                </a:solidFill>
              </a:rPr>
              <a:t>accurséd</a:t>
            </a:r>
            <a:r>
              <a:rPr lang="en-GB" dirty="0">
                <a:solidFill>
                  <a:schemeClr val="tx1"/>
                </a:solidFill>
              </a:rPr>
              <a:t> lot.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If we must die, O let us nobly die,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So that our precious blood may not be shed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In vain; then even the monsters we defy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Shall be constrained to </a:t>
            </a:r>
            <a:r>
              <a:rPr lang="en-GB" dirty="0" err="1">
                <a:solidFill>
                  <a:schemeClr val="tx1"/>
                </a:solidFill>
              </a:rPr>
              <a:t>honor</a:t>
            </a:r>
            <a:r>
              <a:rPr lang="en-GB" dirty="0">
                <a:solidFill>
                  <a:schemeClr val="tx1"/>
                </a:solidFill>
              </a:rPr>
              <a:t> us though dead!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O</a:t>
            </a:r>
            <a:r>
              <a:rPr lang="en-GB" dirty="0">
                <a:solidFill>
                  <a:schemeClr val="tx1"/>
                </a:solidFill>
              </a:rPr>
              <a:t>, kinsmen! we must meet the common foe!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Though far outnumbered let us show us brave,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And for their thousand blows deal one death-blow!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What though before us lies the open grave?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Like men we'll face the murderous, cowardly pack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Pressed to the wall, dying, but fighting back! </a:t>
            </a:r>
          </a:p>
          <a:p>
            <a:pPr algn="l"/>
            <a:endParaRPr lang="en-GB" dirty="0"/>
          </a:p>
        </p:txBody>
      </p:sp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4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Claude MacKay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/>
              <a:t>Claude McKay was born on September 15, 1889 (to May 22, 1948). The bisexual Jamaican-American writer and poet was </a:t>
            </a:r>
            <a:r>
              <a:rPr lang="en-GB" dirty="0" smtClean="0"/>
              <a:t>part of </a:t>
            </a:r>
            <a:r>
              <a:rPr lang="en-GB" dirty="0"/>
              <a:t>the </a:t>
            </a:r>
            <a:r>
              <a:rPr lang="en-GB" dirty="0" smtClean="0"/>
              <a:t>‘Harlem Renaissance’. </a:t>
            </a:r>
            <a:r>
              <a:rPr lang="en-GB" dirty="0"/>
              <a:t>His poetry was political and often gritty, and he was among the first Harlem Renaissance poets to openly address bisexuality</a:t>
            </a:r>
            <a:r>
              <a:rPr lang="en-GB" dirty="0" smtClean="0"/>
              <a:t>.</a:t>
            </a:r>
            <a:r>
              <a:rPr lang="en-GB" dirty="0"/>
              <a:t> In 1919, he met Crystal and Max Eastman, who produced “The Liberator.” McKay would serve as co-executive editor of “The Liberator,” and published one of his most famous poems, “If We Must Die.”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2128116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9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i="1" dirty="0" smtClean="0"/>
              <a:t>Something Inside </a:t>
            </a:r>
            <a:r>
              <a:rPr lang="en-GB" sz="3600" dirty="0" smtClean="0"/>
              <a:t>was released in 1987. </a:t>
            </a:r>
            <a:r>
              <a:rPr lang="en-GB" sz="3600" i="1" dirty="0" smtClean="0"/>
              <a:t>If We Must Die </a:t>
            </a:r>
            <a:r>
              <a:rPr lang="en-GB" sz="3600" dirty="0" smtClean="0"/>
              <a:t>was published in 1919.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 fontAlgn="base"/>
            <a:r>
              <a:rPr lang="en-GB" dirty="0"/>
              <a:t>What are the similarities and differences in the </a:t>
            </a:r>
            <a:r>
              <a:rPr lang="en-GB" dirty="0" smtClean="0"/>
              <a:t>poem/song </a:t>
            </a:r>
            <a:r>
              <a:rPr lang="en-GB" dirty="0"/>
              <a:t>and </a:t>
            </a:r>
            <a:r>
              <a:rPr lang="en-GB" dirty="0" smtClean="0"/>
              <a:t>the ideas</a:t>
            </a:r>
            <a:r>
              <a:rPr lang="en-GB" dirty="0"/>
              <a:t>  </a:t>
            </a:r>
            <a:r>
              <a:rPr lang="en-GB" dirty="0" smtClean="0"/>
              <a:t>they express?</a:t>
            </a:r>
            <a:endParaRPr lang="en-GB" dirty="0"/>
          </a:p>
          <a:p>
            <a:pPr algn="l" fontAlgn="base"/>
            <a:r>
              <a:rPr lang="en-GB" dirty="0" smtClean="0"/>
              <a:t>What differences might be due </a:t>
            </a:r>
            <a:r>
              <a:rPr lang="en-GB" dirty="0"/>
              <a:t>to </a:t>
            </a:r>
            <a:r>
              <a:rPr lang="en-GB" dirty="0" smtClean="0"/>
              <a:t>the time</a:t>
            </a:r>
            <a:r>
              <a:rPr lang="en-GB" dirty="0"/>
              <a:t>  </a:t>
            </a:r>
            <a:r>
              <a:rPr lang="en-GB" dirty="0" smtClean="0"/>
              <a:t>in </a:t>
            </a:r>
            <a:r>
              <a:rPr lang="en-GB" dirty="0" smtClean="0"/>
              <a:t>which they appeared?</a:t>
            </a:r>
            <a:endParaRPr lang="en-GB" dirty="0"/>
          </a:p>
          <a:p>
            <a:pPr algn="l" fontAlgn="base"/>
            <a:r>
              <a:rPr lang="en-GB" dirty="0"/>
              <a:t>If </a:t>
            </a:r>
            <a:r>
              <a:rPr lang="en-GB" dirty="0" smtClean="0"/>
              <a:t>you</a:t>
            </a:r>
            <a:r>
              <a:rPr lang="en-GB" dirty="0"/>
              <a:t> had not been told would </a:t>
            </a:r>
            <a:r>
              <a:rPr lang="en-GB" dirty="0" smtClean="0"/>
              <a:t>you </a:t>
            </a:r>
            <a:r>
              <a:rPr lang="en-GB" dirty="0"/>
              <a:t>have thought the authors were black </a:t>
            </a:r>
            <a:r>
              <a:rPr lang="en-GB" dirty="0" smtClean="0"/>
              <a:t>and gay/bisexual</a:t>
            </a:r>
            <a:r>
              <a:rPr lang="en-GB" dirty="0"/>
              <a:t>? </a:t>
            </a:r>
          </a:p>
          <a:p>
            <a:endParaRPr lang="en-GB" dirty="0"/>
          </a:p>
        </p:txBody>
      </p:sp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8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Young, Gifted and Gay</vt:lpstr>
      <vt:lpstr>Homework</vt:lpstr>
      <vt:lpstr>Listen to Something Inside, by Labi Siffre</vt:lpstr>
      <vt:lpstr>Work in small groups</vt:lpstr>
      <vt:lpstr>Now read this</vt:lpstr>
      <vt:lpstr>Discuss</vt:lpstr>
      <vt:lpstr>If We Must Die BY CLAUDE MCKAY </vt:lpstr>
      <vt:lpstr>Claude MacKay</vt:lpstr>
      <vt:lpstr>Something Inside was released in 1987. If We Must Die was published in 1919.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Young, Gifted and Gay</dc:title>
  <dc:creator>Tony</dc:creator>
  <cp:lastModifiedBy>Tony</cp:lastModifiedBy>
  <cp:revision>10</cp:revision>
  <dcterms:created xsi:type="dcterms:W3CDTF">2017-10-09T11:37:57Z</dcterms:created>
  <dcterms:modified xsi:type="dcterms:W3CDTF">2017-11-15T09:44:40Z</dcterms:modified>
</cp:coreProperties>
</file>